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2" r:id="rId16"/>
    <p:sldId id="276" r:id="rId17"/>
    <p:sldId id="275" r:id="rId18"/>
    <p:sldId id="277" r:id="rId19"/>
    <p:sldId id="287" r:id="rId20"/>
    <p:sldId id="32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330" r:id="rId35"/>
    <p:sldId id="293" r:id="rId36"/>
    <p:sldId id="331" r:id="rId37"/>
    <p:sldId id="332" r:id="rId38"/>
    <p:sldId id="327" r:id="rId39"/>
    <p:sldId id="294" r:id="rId40"/>
    <p:sldId id="295" r:id="rId41"/>
    <p:sldId id="296" r:id="rId42"/>
    <p:sldId id="302" r:id="rId43"/>
    <p:sldId id="303" r:id="rId44"/>
    <p:sldId id="308" r:id="rId45"/>
    <p:sldId id="309" r:id="rId46"/>
    <p:sldId id="310" r:id="rId47"/>
    <p:sldId id="311" r:id="rId48"/>
    <p:sldId id="297" r:id="rId49"/>
    <p:sldId id="298" r:id="rId50"/>
    <p:sldId id="312" r:id="rId51"/>
    <p:sldId id="304" r:id="rId52"/>
    <p:sldId id="313" r:id="rId53"/>
    <p:sldId id="315" r:id="rId54"/>
    <p:sldId id="316" r:id="rId55"/>
    <p:sldId id="314" r:id="rId56"/>
    <p:sldId id="317" r:id="rId57"/>
    <p:sldId id="319" r:id="rId58"/>
    <p:sldId id="320" r:id="rId59"/>
    <p:sldId id="321" r:id="rId60"/>
    <p:sldId id="323" r:id="rId61"/>
    <p:sldId id="324" r:id="rId62"/>
    <p:sldId id="329" r:id="rId63"/>
    <p:sldId id="333" r:id="rId64"/>
    <p:sldId id="334" r:id="rId65"/>
    <p:sldId id="335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58" d="100"/>
          <a:sy n="58" d="100"/>
        </p:scale>
        <p:origin x="1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3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5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216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2643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10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98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2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8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8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75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0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4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42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05CF5-23E7-4CB9-B356-2190DFFBA81B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041C6E1-7EBA-4E1E-8350-FA40F41EC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3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Лечение аритмий на </a:t>
            </a:r>
            <a:r>
              <a:rPr lang="ru-RU" dirty="0" err="1" smtClean="0"/>
              <a:t>догоспитальном</a:t>
            </a:r>
            <a:r>
              <a:rPr lang="ru-RU" dirty="0" smtClean="0"/>
              <a:t> этапе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</a:pPr>
            <a:r>
              <a:rPr lang="ru-RU" sz="8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200" kern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 31.02.01 </a:t>
            </a:r>
            <a:r>
              <a:rPr lang="ru-RU" altLang="ru-RU" sz="1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«Лечебное дело»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</a:pPr>
            <a:r>
              <a:rPr lang="ru-RU" altLang="ru-RU" sz="1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(повышенный уровень СПО)</a:t>
            </a:r>
          </a:p>
          <a:p>
            <a:pPr>
              <a:lnSpc>
                <a:spcPct val="107000"/>
              </a:lnSpc>
            </a:pPr>
            <a:r>
              <a:rPr lang="ru-RU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</a:t>
            </a:r>
            <a:r>
              <a:rPr lang="ru-RU" sz="8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 Панькова И.Е.</a:t>
            </a:r>
            <a:endParaRPr lang="ru-RU" sz="8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09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270932"/>
            <a:ext cx="10007599" cy="60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5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Лечение </a:t>
            </a:r>
            <a:r>
              <a:rPr lang="ru-RU" dirty="0" err="1" smtClean="0"/>
              <a:t>наджелудочковой</a:t>
            </a:r>
            <a:r>
              <a:rPr lang="ru-RU" dirty="0" smtClean="0"/>
              <a:t> экстрасистолии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анаприлин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20-40 мг 3-4 раза в сутки,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коргард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40-80 мг 1 раз в сутки;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верапамил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40-80 мг 4 раза в сутки;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этмозин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мг 3-4 раза в сутки;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этацизин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мг 3 раза в сутки;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алапинин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25-50 мг 3 раза в сутки; 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кордарон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схеме : 4-5 дней по 400 мг 2 раза, затем каждые 3 дня дозу снижают на 200 мг до поддерживающей 200-400 мг утром однократно курсами по 7-10 дней с двух дневным перерывом.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125"/>
              </a:spcAft>
              <a:buFont typeface="Symbol" panose="05050102010706020507" pitchFamily="18" charset="2"/>
              <a:buChar char=""/>
            </a:pPr>
            <a:r>
              <a:rPr lang="ru-RU" sz="4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Целесообразно также назначать больным препараты 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калия (</a:t>
            </a: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панангин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аспаркам</a:t>
            </a:r>
            <a:r>
              <a:rPr lang="ru-RU" sz="4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89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Мерцательная аритмия </a:t>
            </a:r>
            <a: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Мерцательная </a:t>
            </a:r>
            <a:r>
              <a:rPr lang="ru-RU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аритмия называется полной, абсолютной аритмией. </a:t>
            </a:r>
            <a:r>
              <a:rPr lang="ru-RU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Причинами возникновения мерцательной аритмии являются тяжёлые органические поражения сердца - митральный стеноз, атеросклеротический кардиосклероз, поражения миокарда при тиреотоксикозе, острый инфаркт миокарда.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25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Формы мерцательной аритмии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фибриляция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предсердий, когда в предсердиях образуется очень большое количество импульсов;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трепетание предсердий, когда число импульсов не превышает 250-300 в минуту и проводятся они к желудочкам относительно ритмично, но не каждый, а примерно один из 3-4 импульсов.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35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Формы мерцательной аритмии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частоты сокращений желудочков выделяют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тахисистолическую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форму мерцательной аритмии (90-120 сокращений в минуту),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нормосистолическую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(70-80 сокращений в минуту),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брадисистолическую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(менее 70 сокращений в минуту). Выделяют также постоянную форму мерцательной аритмии и пароксизмальную форму.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Пароксизмальную форму мерцательной аритмии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Постоянную форму мерцательной аритмии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92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 algn="ctr">
              <a:lnSpc>
                <a:spcPct val="107000"/>
              </a:lnSpc>
              <a:spcBef>
                <a:spcPts val="1000"/>
              </a:spcBef>
            </a:pPr>
            <a:r>
              <a:rPr lang="ru-RU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Фибриляция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предсердий-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ЭКГ-диагностика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79599"/>
            <a:ext cx="10515600" cy="4297363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мерцании предсердий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различной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продолжительности интервалы R-R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зубца Р.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вместо зубца Р видны неправильно чередующиеся по высоте волны.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трепетании предсердий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 комплексами R-R регистрируются крупные волны возбуждения предсердий и можно рассчитать, какие из них проводятся к желудочкам.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38107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Мерцательная аритмия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3" y="1185334"/>
            <a:ext cx="10820399" cy="56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2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Мерцательная аритмия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1405467"/>
            <a:ext cx="10668000" cy="52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Трепетание предсердий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133" y="1456267"/>
            <a:ext cx="11023599" cy="52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4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Трепетание предсердий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267" y="1134533"/>
            <a:ext cx="107526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Аритмии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6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Аритмия </a:t>
            </a:r>
            <a:r>
              <a:rPr lang="ru-RU" sz="36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любой сердечный ритм, отличающийся от нормального синусового ритма изменениями частоты, регулярности, источника возбуждения сердца, нарушением проводимости импульсов.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66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838"/>
            <a:ext cx="121920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6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Противопоказания к восстановлению синусового ритма на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догоспитальном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этапе.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Длительность пароксизма мерцания предсердий более двух дней.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Доказанная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дилатация левого предсердия (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передне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-задний размер 4,5см по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ЭхоКГ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тромбов в предсердиях или тромбоэмболические осложнений в анамнезе.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пароксизма на фоне острого коронарного синдрома (при наличии стабильной гемодинамики).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пароксизма на фоне выраженных электролитных нарушений.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Декомпенсация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тиреотоксикоза.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687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333" y="500062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мерцательной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аритмии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отказе от восстановления синусового ритма необходимо поддержание ЧСС в пределах 60-90 ударов в минуту.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Средством выбора являются сердечные гликозиды: 0,25мг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дигоксина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(1мл 0,025% раствора) в 19мл изотонического раствора хлорида натрия вводятся в/в медленно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Постоянная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нормосистолическая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форма мерцательной аритмии без признаков сердечной недостаточности не нуждается в антиаритмической терапии.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946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мерцательной аритмии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новокаинамид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вводимый в/в медленно в дозе 1000мг в течение 8-10минут (10мл 10% раствора, доведенные до 20мл изотоническим раствором хлорида натрия) с постоянным контролем АД, ЧСС и ЭКГ.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исходно пониженном АД в один шприц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набирается 20-30 мкг 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фениэфрина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мезатона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cap="all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Верапамил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Этот препарат не всегда восстанавливает синусовый ритм, но эффективно снижает ЧСС. </a:t>
            </a:r>
            <a:endParaRPr lang="ru-RU" sz="20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кормагнезин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(магния сульфат)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вводится в/в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течение 10-15минут в дозе 400-800мг магния (20-40мл 10% или 10-20мл 20% раствора). При отсутствии эффекта проводится повторное введение через 30 мин.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429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Показания к госпитализации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впервые зарегистрированное мерцание предсердий,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затянувшийся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пароксизм,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эффекта от медикаментозной терапии, пароксизм с высокой частотой желудочковых сокращений и развитием осложнений,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частые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рецидивы мерцательной аритмии (для подбора антиаритмической терапии).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постоянной форме мерцательной аритмии госпитализация показана при высокой тахикардии, нарастании сердечной недостаточности.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15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трепетании предсердий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Дигоксин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0,25мг  1мл 0,025% раствора) в 19мл изотонического раствора хлорида натрия вводятся в/в медленно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Верапамил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мл 0,25% 5 мг плюс физ. раствор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При нестабильной гемодинамике на фоне трепетания предсердий с высокой    частотой сердечных сокращений показана экстренная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Электроимпульсная терапия.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Показания к госпитализации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те же, что для мерцательной аритмии.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33650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Пароксизмальная тахикардия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107000"/>
              </a:lnSpc>
              <a:spcAft>
                <a:spcPts val="1125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внезапно развивающийся и, как правило, внезапно заканчивающийся пароксизм (приступ) тахикардии вследствие возникновения эктопического очага возбуждения с очень большой частотой импульсов, подавляющего автоматизм синусового узла и берущего на себя роль водителя ритма. Импульсы в этом очаге вырабатываются ритмично.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73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Общими признаками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суправентрикулярной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пароксизмальной тахикардии являются: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нормальные (неизменённые и не расширенные) комплексы QRS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одинаковые расстояния между ними,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учащение числа сердечных сокращений более 140 в минуту.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125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удаётся обнаружить зубец Р перед QRS, диагностируется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предсердая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форма пароксизмальной тахикардии;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125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отсутствии Р или его расположении сразу после QRS, ставится диагноз атриовентрикулярной формы пароксизма.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48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Пароксизмальная тахикардия с узкими комплексами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735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Вагусные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пробы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задержка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дыхания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кашель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резкое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натуживание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после глубокого вдоха (проба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Вальсальвы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вызванная рвота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проглатывание корки хлеба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погружение лица в ледяную воду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55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Пароксизмальная тахикардия с узкими комплексами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В/в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5-10 мл 10 % раствора в 0,9% растворе натрия хлорида медленно под контролем АД (возможно в одном шприце с 0,-0,3-0,5 мл 1% раствора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фенилэфрина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2-4 мл 0,25% раствора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верапамила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отсутствии эффекта экстренная доставка в стационар по профилю основного заболевания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73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АРИТМИЙ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аритмии вследствие нарушения образования импульсов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аритмии вследствие нарушения проведения импульсов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аритмии вследствие комбинированных нарушений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наджелудочковые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желудочковые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589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Пароксизмальная тахикардия с широкими комплексами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7067" y="2133599"/>
            <a:ext cx="9997545" cy="445346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10 % –5-10 мл в0,9% растворе натрия хлорида медленно под контролем АД (возможно в одном шприце с1% раствором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фенилэфрина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0,1-0,3-0,5мл) в/в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ru-RU" sz="2200" i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Состояние нестабильное</a:t>
            </a:r>
            <a:r>
              <a:rPr lang="ru-RU" sz="2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гипотензия, сердечная недостаточность, ОКС, диспноэ, острое расстройство психики)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Амиодарон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5 % –6 мл в/в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можно повторно 3 мл через 15 минут при отсутствии эффекта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отсутствии эффекта в/в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седация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диазепам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0,5 % -4-6 мл),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Экстренная </a:t>
            </a:r>
            <a:r>
              <a:rPr lang="ru-RU" sz="2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кардиоверсия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50-100-200-300-360 Дж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07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Пароксизмальная тахикардия с узкими комплексами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1253068"/>
            <a:ext cx="10794999" cy="541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3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-1"/>
            <a:ext cx="11006665" cy="66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10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Пароксизмальная тахикардия с широкими комплексами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534" y="1905000"/>
            <a:ext cx="10820400" cy="48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06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Брадикардии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 err="1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Синоатриальная</a:t>
            </a: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блокада;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атриовентрикулярная блокада;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синусовая брадикардии;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синдром слабости синусового узла.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878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схема лечения брадикардий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Атропин 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0,1% 0,5-1,0 мл подкожно или внутривенно 1-2-3 раза ( блокируют влияние </a:t>
            </a:r>
            <a:r>
              <a:rPr lang="ru-RU" sz="20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nervus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синусовый узел.)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Адреномиметические сре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дства: </a:t>
            </a:r>
            <a:r>
              <a:rPr lang="ru-RU" sz="20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изупрел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мг внутривенно </a:t>
            </a:r>
            <a:r>
              <a:rPr lang="ru-RU" sz="20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капельно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физиологическом растворе, или 10-30 мг под язык, </a:t>
            </a:r>
            <a:r>
              <a:rPr lang="ru-RU" sz="20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изадрин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5-10 мг под язык (стимуляция синусового узла).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Преднизолон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внутривенно 30 мг 2-3 раза в день (уменьшает отёк в проводящей системе сердца).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Гипотиазид 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50-100-150 мг ( уменьшает отёчность проводящей системы, выводит калий).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Электрическая стимуляция сердца</a:t>
            </a:r>
            <a:r>
              <a:rPr lang="ru-RU" sz="20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(временная и постоянная).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659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Синоатриальная</a:t>
            </a:r>
            <a:r>
              <a:rPr lang="ru-RU" dirty="0" smtClean="0"/>
              <a:t> блокада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268" y="1405467"/>
            <a:ext cx="9550400" cy="52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66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35467"/>
            <a:ext cx="1083733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7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Приступ </a:t>
            </a:r>
            <a:r>
              <a:rPr lang="ru-RU" dirty="0" err="1" smtClean="0"/>
              <a:t>Морганьи-Эдемса</a:t>
            </a:r>
            <a:r>
              <a:rPr lang="ru-RU" dirty="0" smtClean="0"/>
              <a:t>=Стокса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667" y="1727200"/>
            <a:ext cx="10600266" cy="47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3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желудочковых экстрасистол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классам или градациям: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монотопные</a:t>
            </a: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экстрасистолы, редкие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монотопные</a:t>
            </a: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частые (более 30 в час)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политопные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парные  и групповые- т.е. короткие пароксизмы желудочковой тахикардии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ранние ( R на Т )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02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аритмий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Органические причины, когда аритмии возникают вследствие воспалительных процессов в миокарде (миокардиты), нарушений питания миокарда (ИБС), кардиосклероза, </a:t>
            </a:r>
            <a:r>
              <a:rPr lang="ru-RU" sz="28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миокардиодистрофий</a:t>
            </a: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кардиомиопатий</a:t>
            </a: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Функциональные причины, чаще всего вследствие нарушений </a:t>
            </a:r>
            <a:r>
              <a:rPr lang="ru-RU" sz="28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</a:t>
            </a: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-гуморальной регуляции сердечной деятельности, например, при </a:t>
            </a:r>
            <a:r>
              <a:rPr lang="ru-RU" sz="28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</a:t>
            </a: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-циркулярной дистонии.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147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Электрокардиографические признаки желудочковой экстрасистолы.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внеочередное появление комплекса QRS экстрасистолы.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зубца Р экстрасистолы.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Изменённый расширенный, деформированный QRS экстрасистолы, при этом отмечается </a:t>
            </a:r>
            <a:r>
              <a:rPr lang="ru-RU" sz="2800" dirty="0" err="1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дискордантное</a:t>
            </a: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направление зубцов R и Т.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Полная компенсаторная пауза.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364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желудочковой экстрасистолии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лидокаин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вводимый в/в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дозе 1-2 мг/кг (80-100 мг) в течение 3-5 мин с последующей капельной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инфузией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длительностью до 24-36ч со скоростью 20-55мкг/кг/мин (максимально 4мг/мин).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вводимый в/в дробными дозами по 100 мг/5 мин до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эффекта или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насыщающей дозы (500-1000мг).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кормагнезин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(магния сульфат)</a:t>
            </a:r>
            <a:r>
              <a:rPr lang="ru-RU" sz="24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вводимый в/в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течение 10-15минут в дозе 400-800 мг магния (20-40 мл 10% или 10-20 мл 20% раствора).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9198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Желудочковые экстрасистолы по типу </a:t>
            </a:r>
            <a:r>
              <a:rPr lang="ru-RU" dirty="0" err="1" smtClean="0"/>
              <a:t>бигеминии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133" y="1905000"/>
            <a:ext cx="11243734" cy="46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6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Групповые желудочковые экстрасистолы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733" y="2133599"/>
            <a:ext cx="110744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61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333" y="0"/>
            <a:ext cx="12361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1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"/>
            <a:ext cx="1205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7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Желудочковая тахикардия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4667" y="2133599"/>
            <a:ext cx="10149945" cy="433493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Желудочковая тахикардия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может быть предвестником тяжелейших, фатальных нарушений ритма - трепетания и фибрилляции желудочков. При трепетании желудочков на ЭКГ регистрируется синусоидальная кривая с частыми, ритмичными, широкими, одинаковыми по форме волнами, но в них нельзя различить отдельных элементов желудочкового комплекса. При фибрилляции желудочков регистрируются разные по величине и амплитуде волны, которые следуют друг за другом совершенно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7922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желудочковой тахикардии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4533" y="2133600"/>
            <a:ext cx="10370079" cy="4470400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лидокаин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вводимый в/в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дозе 1-2 мг/кг (80-100 мг) в течение 3-5 мин с последующей капельной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инфузией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длительностью до 24-36ч со скоростью 20-55мкг/кг/мин (максимально 4мг/мин). При необходимости на фоне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инфузии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допустимо дополнительное струйное введение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лидокаина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дозе 40 мг через 10-З0 мин после первого болюса.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прокаинамид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вводимый в/в дробными дозами по 100 мг/5 мин до восстановления синусового ритма или достижения насыщающей дозы (500-1000мг).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кормагнезин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(магния сульфат)</a:t>
            </a:r>
            <a:r>
              <a:rPr lang="ru-RU" sz="20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вводимый в/в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течение 10-15минут в дозе 400-800 мг магния (20-40 мл 10% или 10-20 мл 20% раствора). При отсутствии эффекта проводится повторное введение через 30 мин. После достижения эффекта поддерживающая терапия заключается в капельном введении 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кормагнезина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(магния сульфата)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 скоростью 3-20 мг/минуту в течение 2-5ч.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74131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Желудочковая пароксизмальная тахикардия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067" y="1905000"/>
            <a:ext cx="1026159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8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"/>
            <a:ext cx="11853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26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Экстрасистолия </a:t>
            </a:r>
            <a:r>
              <a:rPr lang="ru-RU" sz="5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Экстрасистолия - это внеочередные (преждевременные ) по отношению к основному ритму сокращения сердца вследствие появления эктопического очага возбуждения.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Экстрасистолы бывают: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наджелудочковые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желудочковые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00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70932"/>
            <a:ext cx="10955867" cy="6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45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8" y="169334"/>
            <a:ext cx="11836400" cy="66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9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действий при мерцании (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фибриляции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желудочков.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прекордиальный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удар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первые 30 секунд после возникновения желудочковой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фибрилляции;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электрическая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дефибрилляция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способ восстановления нормального ритма;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госпитализация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восстановления ритма в реанимационное отделение.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943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4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7" y="0"/>
            <a:ext cx="116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6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Фибрилляция желудочков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" y="1473200"/>
            <a:ext cx="11430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8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3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Синдром преждевременного возбуждения желудочков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случаях упорного,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рецидивируещего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течения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суправентрикулярной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тахикардии, мерцательной аритмии после купирования приступа следует провести тщательный анализ ЭКГ для обнаружения признаков синдрома преждевременного возбуждения желудочков, которые к сожалению, часто просматриваются при расшифровке ЭКГ или трактуются как очаговые изменения миокарда, блокада ножек пучка Гиса, гипертрофия миокарда.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848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Феномен WPW (Вольф-Паркинсон-Уайта)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обусловлен </a:t>
            </a:r>
            <a:r>
              <a:rPr lang="ru-RU" sz="24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пучком </a:t>
            </a:r>
            <a:r>
              <a:rPr lang="ru-RU" sz="24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Кента</a:t>
            </a:r>
          </a:p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2400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ЭКГ-признаки синдрома преждевременного возбуждения желудочков: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укорочение интервала PQ (менее 0,12 сек)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на восходящем колене R комплекса QRS волны возбуждения дельта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продолжительности QRS до 0,11-0,12 сек и его небольшая деформация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смещение ниже изолинии интервала ST и отрицательный Т.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151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Феномен преждевременного возбуждения желудочков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Феномен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Лаун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Гэнонг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-Левина устанавливается лишь на основании укорочения интервала PQ менее 0,12 сек и обусловлен пучком Джеймса</a:t>
            </a:r>
            <a:r>
              <a:rPr lang="ru-RU" sz="28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пучка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Махайма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синдром преждевременного возбуждения желудочков с помощью рутинного ЭКГ-исследования не </a:t>
            </a:r>
            <a:r>
              <a:rPr lang="ru-RU" sz="28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расспознаётся</a:t>
            </a:r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продолжительность интервала PQ нормальная, иногда несколько деформирован комплекс QRS.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6811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Электрокардиографические признаки предсердной экстрасистолы.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Преждевременное появление зубца Р и комплекса QRS.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Деформация зубца Р или отрицательный Р.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Неизменённый экстрасистолический комплекс QRS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Неполная компенсаторная пауза.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82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49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879768"/>
              </p:ext>
            </p:extLst>
          </p:nvPr>
        </p:nvGraphicFramePr>
        <p:xfrm>
          <a:off x="92075" y="92075"/>
          <a:ext cx="4572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Объект упаковщика для оболочки" showAsIcon="1" r:id="rId3" imgW="456480" imgH="512640" progId="Package">
                  <p:embed/>
                </p:oleObj>
              </mc:Choice>
              <mc:Fallback>
                <p:oleObj name="Объект упаковщика для оболочки" showAsIcon="1" r:id="rId3" imgW="45648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57200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76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5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Тахикардия при </a:t>
            </a:r>
            <a:r>
              <a:rPr lang="en-US" dirty="0" smtClean="0"/>
              <a:t>WPW </a:t>
            </a:r>
            <a:r>
              <a:rPr lang="ru-RU" dirty="0" smtClean="0"/>
              <a:t>синдроме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" y="1270000"/>
            <a:ext cx="9855199" cy="546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65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Лечение синдрома преждевременного возбуждения желудочков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ru-RU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Окончательная верификация синдрома преждевременного возбуждения желудочков осуществляется с помощью электрофизиологического исследования, которое должно проводиться обязательно, поскольку в настоящее время существует хирургические методы коррекции синдрома.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85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Асистолия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1333" y="1490133"/>
            <a:ext cx="9550400" cy="4995333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Осуществлять основные реанимационные мероприятия (ИВЛ мешком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Амбу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закрытый массаж сердца)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-Интубация трахеи (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комбитюб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ларингиальная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маска)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-Венозный доступ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-ЭКГ (подтвердить отсутствие электрической активности не менее чем в двух отведениях)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-Наружная ЭКС с одновременным введением лекарств (при наличии соответствующего оборудования)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Атропин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мг (1 мл 0,1% раствора) в/в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струйно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(но не более 3-х раз), чередовать с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эпинефрином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мг (1 мл 0,1% раствора) в/в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струйно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быстро каждые 3-5 минут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-Повторная запись ЭКГ.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720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Асистолия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Искать устранимую причину и попытаться ее купировать: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-гипоксия (оксигенотерапия под контролем SpO2);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-ацидоз (алкогольное отравление тяжелое, длительная СЛР более 20 мин)– 4 % раствор натрия гидрокарбоната в/в по 20 мл;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-передозировка лекарственных средств (при уточнении введение имеющихся антидотов);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-гипотермия (согревание теплыми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инфузионными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растворами в/в, внешнее обогревание.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03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1"/>
            <a:ext cx="12022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Электрокардиографические признаки атриовентрикулярной экстрасистолы.</a:t>
            </a:r>
            <a: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Преждевременное появление экстрасистолического комплекса QRS, как правило, неизмененного.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зубца Р перед комплексом QRS экстрасистолы или регистрация отрицательного Р сразу после экстрасистолы.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45454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Неполная компенсаторная пауза.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91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Атриовентрикулярные экстрасистолы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067" y="1320800"/>
            <a:ext cx="11328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389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946</TotalTime>
  <Words>1753</Words>
  <Application>Microsoft Office PowerPoint</Application>
  <PresentationFormat>Широкоэкранный</PresentationFormat>
  <Paragraphs>191</Paragraphs>
  <Slides>65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Легкий дым</vt:lpstr>
      <vt:lpstr>Объект упаковщика для оболочки</vt:lpstr>
      <vt:lpstr>Лечение аритмий на догоспитальном этапе</vt:lpstr>
      <vt:lpstr>Аритмии</vt:lpstr>
      <vt:lpstr>КЛАССИФИКАЦИЯ АРИТМИЙ</vt:lpstr>
      <vt:lpstr>Причины аритмий</vt:lpstr>
      <vt:lpstr>Экстрасистолия  </vt:lpstr>
      <vt:lpstr>Электрокардиографические признаки предсердной экстрасистолы.</vt:lpstr>
      <vt:lpstr>Презентация PowerPoint</vt:lpstr>
      <vt:lpstr>Электрокардиографические признаки атриовентрикулярной экстрасистолы. </vt:lpstr>
      <vt:lpstr>Атриовентрикулярные экстрасистолы</vt:lpstr>
      <vt:lpstr>Презентация PowerPoint</vt:lpstr>
      <vt:lpstr>Лечение наджелудочковой экстрасистолии</vt:lpstr>
      <vt:lpstr>Мерцательная аритмия  </vt:lpstr>
      <vt:lpstr>Формы мерцательной аритмии</vt:lpstr>
      <vt:lpstr>Формы мерцательной аритмии</vt:lpstr>
      <vt:lpstr>Фибриляция предсердий- ЭКГ-диагностика </vt:lpstr>
      <vt:lpstr>Мерцательная аритмия</vt:lpstr>
      <vt:lpstr>Мерцательная аритмия</vt:lpstr>
      <vt:lpstr>Трепетание предсердий</vt:lpstr>
      <vt:lpstr>Трепетание предсердий</vt:lpstr>
      <vt:lpstr>Презентация PowerPoint</vt:lpstr>
      <vt:lpstr>Противопоказания к восстановлению синусового ритма на догоспитальном этапе. </vt:lpstr>
      <vt:lpstr>Алгоритм действий при мерцательной  аритмии </vt:lpstr>
      <vt:lpstr>Алгоритм действий при мерцательной аритмии</vt:lpstr>
      <vt:lpstr>Показания к госпитализации</vt:lpstr>
      <vt:lpstr>Алгоритм действий при трепетании предсердий </vt:lpstr>
      <vt:lpstr>Пароксизмальная тахикардия </vt:lpstr>
      <vt:lpstr>Общими признаками суправентрикулярной пароксизмальной тахикардии являются: </vt:lpstr>
      <vt:lpstr>Пароксизмальная тахикардия с узкими комплексами </vt:lpstr>
      <vt:lpstr>Пароксизмальная тахикардия с узкими комплексами</vt:lpstr>
      <vt:lpstr>Пароксизмальная тахикардия с широкими комплексами </vt:lpstr>
      <vt:lpstr>Пароксизмальная тахикардия с узкими комплексами</vt:lpstr>
      <vt:lpstr>Презентация PowerPoint</vt:lpstr>
      <vt:lpstr>Пароксизмальная тахикардия с широкими комплексами</vt:lpstr>
      <vt:lpstr>Брадикардии</vt:lpstr>
      <vt:lpstr>Общая схема лечения брадикардий </vt:lpstr>
      <vt:lpstr>Синоатриальная блокада</vt:lpstr>
      <vt:lpstr>Презентация PowerPoint</vt:lpstr>
      <vt:lpstr>Приступ Морганьи-Эдемса=Стокса</vt:lpstr>
      <vt:lpstr>Классификация желудочковых экстрасистол по классам или градациям: </vt:lpstr>
      <vt:lpstr>Электрокардиографические признаки желудочковой экстрасистолы. </vt:lpstr>
      <vt:lpstr>Алгоритм действий при желудочковой экстрасистолии </vt:lpstr>
      <vt:lpstr>Желудочковые экстрасистолы по типу бигеминии</vt:lpstr>
      <vt:lpstr>Групповые желудочковые экстрасистолы</vt:lpstr>
      <vt:lpstr>Презентация PowerPoint</vt:lpstr>
      <vt:lpstr>Презентация PowerPoint</vt:lpstr>
      <vt:lpstr>Желудочковая тахикардия</vt:lpstr>
      <vt:lpstr>Алгоритм действий при желудочковой тахикардии </vt:lpstr>
      <vt:lpstr>Желудочковая пароксизмальная тахикардия</vt:lpstr>
      <vt:lpstr>Презентация PowerPoint</vt:lpstr>
      <vt:lpstr>Презентация PowerPoint</vt:lpstr>
      <vt:lpstr>Презентация PowerPoint</vt:lpstr>
      <vt:lpstr>Алгоритм действий при мерцании (фибриляции) желудочков. </vt:lpstr>
      <vt:lpstr>Презентация PowerPoint</vt:lpstr>
      <vt:lpstr>Презентация PowerPoint</vt:lpstr>
      <vt:lpstr>Фибрилляция желудочков</vt:lpstr>
      <vt:lpstr>Презентация PowerPoint</vt:lpstr>
      <vt:lpstr>Синдром преждевременного возбуждения желудочков</vt:lpstr>
      <vt:lpstr>Феномен WPW (Вольф-Паркинсон-Уайта)</vt:lpstr>
      <vt:lpstr>Феномен преждевременного возбуждения желудочков</vt:lpstr>
      <vt:lpstr>Презентация PowerPoint</vt:lpstr>
      <vt:lpstr>Презентация PowerPoint</vt:lpstr>
      <vt:lpstr>Тахикардия при WPW синдроме </vt:lpstr>
      <vt:lpstr>Лечение синдрома преждевременного возбуждения желудочков</vt:lpstr>
      <vt:lpstr>Асистолия</vt:lpstr>
      <vt:lpstr>Асистолия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Лечение аритмий на догоспитальном этапе</dc:title>
  <dc:creator>Irina</dc:creator>
  <cp:lastModifiedBy>Ирина</cp:lastModifiedBy>
  <cp:revision>34</cp:revision>
  <dcterms:created xsi:type="dcterms:W3CDTF">2017-05-23T16:20:37Z</dcterms:created>
  <dcterms:modified xsi:type="dcterms:W3CDTF">2022-12-22T18:10:14Z</dcterms:modified>
</cp:coreProperties>
</file>